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4" r:id="rId6"/>
    <p:sldId id="265" r:id="rId7"/>
    <p:sldId id="268" r:id="rId8"/>
    <p:sldId id="272" r:id="rId9"/>
    <p:sldId id="266" r:id="rId10"/>
    <p:sldId id="267" r:id="rId11"/>
    <p:sldId id="260" r:id="rId12"/>
    <p:sldId id="270" r:id="rId13"/>
    <p:sldId id="271" r:id="rId14"/>
    <p:sldId id="269" r:id="rId15"/>
    <p:sldId id="263" r:id="rId16"/>
    <p:sldId id="261" r:id="rId17"/>
    <p:sldId id="273"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324" autoAdjust="0"/>
  </p:normalViewPr>
  <p:slideViewPr>
    <p:cSldViewPr>
      <p:cViewPr varScale="1">
        <p:scale>
          <a:sx n="77" d="100"/>
          <a:sy n="77" d="100"/>
        </p:scale>
        <p:origin x="-13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3089E-B51B-44F6-B4AB-66881A38FB51}" type="datetimeFigureOut">
              <a:rPr lang="en-GB" smtClean="0"/>
              <a:pPr/>
              <a:t>18/05/2015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A4DE1-8E42-49AE-8FE6-B8539872BF3F}" type="slidenum">
              <a:rPr lang="en-GB" smtClean="0"/>
              <a:pPr/>
              <a:t>‹#›</a:t>
            </a:fld>
            <a:endParaRPr lang="en-GB"/>
          </a:p>
        </p:txBody>
      </p:sp>
    </p:spTree>
    <p:extLst>
      <p:ext uri="{BB962C8B-B14F-4D97-AF65-F5344CB8AC3E}">
        <p14:creationId xmlns:p14="http://schemas.microsoft.com/office/powerpoint/2010/main" xmlns="" val="362386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NEWater</a:t>
            </a:r>
            <a:r>
              <a:rPr lang="en-GB" dirty="0" smtClean="0"/>
              <a:t> is the brand name given to reclaimed water produced by Singapore's Public Utilities Board. More specifically, it is treated wastewater (sewage) that has been purified using dual-membrane (via microfiltration and reverse osmosis) and ultraviolet technologies, in addition to conventional water treatment processes. The water is potable and is consumed by humans, but is mostly used by industries requiring high purity water.</a:t>
            </a:r>
            <a:endParaRPr lang="en-GB" dirty="0"/>
          </a:p>
        </p:txBody>
      </p:sp>
      <p:sp>
        <p:nvSpPr>
          <p:cNvPr id="4" name="Slide Number Placeholder 3"/>
          <p:cNvSpPr>
            <a:spLocks noGrp="1"/>
          </p:cNvSpPr>
          <p:nvPr>
            <p:ph type="sldNum" sz="quarter" idx="10"/>
          </p:nvPr>
        </p:nvSpPr>
        <p:spPr/>
        <p:txBody>
          <a:bodyPr/>
          <a:lstStyle/>
          <a:p>
            <a:fld id="{C34A4DE1-8E42-49AE-8FE6-B8539872BF3F}" type="slidenum">
              <a:rPr lang="en-GB" smtClean="0"/>
              <a:pPr/>
              <a:t>7</a:t>
            </a:fld>
            <a:endParaRPr lang="en-GB"/>
          </a:p>
        </p:txBody>
      </p:sp>
    </p:spTree>
    <p:extLst>
      <p:ext uri="{BB962C8B-B14F-4D97-AF65-F5344CB8AC3E}">
        <p14:creationId xmlns:p14="http://schemas.microsoft.com/office/powerpoint/2010/main" xmlns="" val="18377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C5BF9-4214-47B8-BE4F-9A66EE72EDB6}" type="datetimeFigureOut">
              <a:rPr lang="bg-BG" smtClean="0"/>
              <a:pPr/>
              <a:t>18.5.2015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ABF8B08-382B-4C17-9208-44DAB6B54F86}"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C5BF9-4214-47B8-BE4F-9A66EE72EDB6}" type="datetimeFigureOut">
              <a:rPr lang="bg-BG" smtClean="0"/>
              <a:pPr/>
              <a:t>18.5.2015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F8B08-382B-4C17-9208-44DAB6B54F86}"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0.jpeg"/><Relationship Id="rId4" Type="http://schemas.openxmlformats.org/officeDocument/2006/relationships/image" Target="../media/image5.pn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ec.europa.eu/environment/ecolabel/" TargetMode="Externa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gif"/><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kremesti.com/" TargetMode="External"/><Relationship Id="rId2" Type="http://schemas.openxmlformats.org/officeDocument/2006/relationships/hyperlink" Target="mailto:rami@kremest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1857364"/>
            <a:ext cx="7772400" cy="1470025"/>
          </a:xfrm>
        </p:spPr>
        <p:txBody>
          <a:bodyPr/>
          <a:lstStyle/>
          <a:p>
            <a:r>
              <a:rPr lang="en-US" dirty="0" smtClean="0">
                <a:solidFill>
                  <a:srgbClr val="0070C0"/>
                </a:solidFill>
              </a:rPr>
              <a:t>Eco &amp; Social Responsibility Labels</a:t>
            </a:r>
            <a:endParaRPr lang="bg-BG" dirty="0">
              <a:solidFill>
                <a:srgbClr val="0070C0"/>
              </a:solidFill>
            </a:endParaRPr>
          </a:p>
        </p:txBody>
      </p:sp>
      <p:sp>
        <p:nvSpPr>
          <p:cNvPr id="3" name="Subtitle 2"/>
          <p:cNvSpPr>
            <a:spLocks noGrp="1"/>
          </p:cNvSpPr>
          <p:nvPr>
            <p:ph type="subTitle" idx="1"/>
          </p:nvPr>
        </p:nvSpPr>
        <p:spPr>
          <a:xfrm>
            <a:off x="1357290" y="3214686"/>
            <a:ext cx="6400800" cy="685808"/>
          </a:xfrm>
        </p:spPr>
        <p:txBody>
          <a:bodyPr/>
          <a:lstStyle/>
          <a:p>
            <a:r>
              <a:rPr lang="en-US" b="1" dirty="0" err="1" smtClean="0">
                <a:solidFill>
                  <a:srgbClr val="FF0101"/>
                </a:solidFill>
              </a:rPr>
              <a:t>Rami</a:t>
            </a:r>
            <a:r>
              <a:rPr lang="en-US" b="1" dirty="0" smtClean="0">
                <a:solidFill>
                  <a:srgbClr val="FF0101"/>
                </a:solidFill>
              </a:rPr>
              <a:t> E. </a:t>
            </a:r>
            <a:r>
              <a:rPr lang="en-US" b="1" dirty="0" err="1" smtClean="0">
                <a:solidFill>
                  <a:srgbClr val="FF0101"/>
                </a:solidFill>
              </a:rPr>
              <a:t>Kremesti</a:t>
            </a:r>
            <a:r>
              <a:rPr lang="en-US" b="1" dirty="0" smtClean="0">
                <a:solidFill>
                  <a:srgbClr val="FF0101"/>
                </a:solidFill>
              </a:rPr>
              <a:t> M.Sc.</a:t>
            </a:r>
            <a:endParaRPr lang="bg-BG" b="1" dirty="0">
              <a:solidFill>
                <a:srgbClr val="FF0101"/>
              </a:solidFill>
            </a:endParaRPr>
          </a:p>
        </p:txBody>
      </p:sp>
      <p:pic>
        <p:nvPicPr>
          <p:cNvPr id="4" name="Picture 3" descr="Fairtrade-logo-218x254.jpg"/>
          <p:cNvPicPr>
            <a:picLocks noChangeAspect="1"/>
          </p:cNvPicPr>
          <p:nvPr/>
        </p:nvPicPr>
        <p:blipFill>
          <a:blip r:embed="rId2"/>
          <a:stretch>
            <a:fillRect/>
          </a:stretch>
        </p:blipFill>
        <p:spPr>
          <a:xfrm>
            <a:off x="7634834" y="5143512"/>
            <a:ext cx="1156756" cy="1347780"/>
          </a:xfrm>
          <a:prstGeom prst="rect">
            <a:avLst/>
          </a:prstGeom>
        </p:spPr>
      </p:pic>
      <p:pic>
        <p:nvPicPr>
          <p:cNvPr id="5" name="Picture 4" descr="label_b2b-general-certificat.jpg"/>
          <p:cNvPicPr>
            <a:picLocks noChangeAspect="1"/>
          </p:cNvPicPr>
          <p:nvPr/>
        </p:nvPicPr>
        <p:blipFill>
          <a:blip r:embed="rId3" cstate="print"/>
          <a:stretch>
            <a:fillRect/>
          </a:stretch>
        </p:blipFill>
        <p:spPr>
          <a:xfrm>
            <a:off x="357158" y="214290"/>
            <a:ext cx="1891272" cy="1891272"/>
          </a:xfrm>
          <a:prstGeom prst="rect">
            <a:avLst/>
          </a:prstGeom>
        </p:spPr>
      </p:pic>
      <p:pic>
        <p:nvPicPr>
          <p:cNvPr id="6" name="Picture 5" descr="rain_forest.jpg"/>
          <p:cNvPicPr>
            <a:picLocks noChangeAspect="1"/>
          </p:cNvPicPr>
          <p:nvPr/>
        </p:nvPicPr>
        <p:blipFill>
          <a:blip r:embed="rId4"/>
          <a:stretch>
            <a:fillRect/>
          </a:stretch>
        </p:blipFill>
        <p:spPr>
          <a:xfrm>
            <a:off x="571472" y="5143512"/>
            <a:ext cx="1347777" cy="1185503"/>
          </a:xfrm>
          <a:prstGeom prst="rect">
            <a:avLst/>
          </a:prstGeom>
        </p:spPr>
      </p:pic>
      <p:pic>
        <p:nvPicPr>
          <p:cNvPr id="7" name="Picture 6" descr="800px-Energy_Star_logo.svg.png"/>
          <p:cNvPicPr>
            <a:picLocks noChangeAspect="1"/>
          </p:cNvPicPr>
          <p:nvPr/>
        </p:nvPicPr>
        <p:blipFill>
          <a:blip r:embed="rId5" cstate="print"/>
          <a:stretch>
            <a:fillRect/>
          </a:stretch>
        </p:blipFill>
        <p:spPr>
          <a:xfrm>
            <a:off x="7286644" y="428604"/>
            <a:ext cx="1395591" cy="1428736"/>
          </a:xfrm>
          <a:prstGeom prst="rect">
            <a:avLst/>
          </a:prstGeom>
        </p:spPr>
      </p:pic>
      <p:pic>
        <p:nvPicPr>
          <p:cNvPr id="8" name="Picture 7" descr="seafood.png"/>
          <p:cNvPicPr>
            <a:picLocks noChangeAspect="1"/>
          </p:cNvPicPr>
          <p:nvPr/>
        </p:nvPicPr>
        <p:blipFill>
          <a:blip r:embed="rId6"/>
          <a:stretch>
            <a:fillRect/>
          </a:stretch>
        </p:blipFill>
        <p:spPr>
          <a:xfrm>
            <a:off x="2786050" y="5357826"/>
            <a:ext cx="912304" cy="1227049"/>
          </a:xfrm>
          <a:prstGeom prst="rect">
            <a:avLst/>
          </a:prstGeom>
        </p:spPr>
      </p:pic>
      <p:pic>
        <p:nvPicPr>
          <p:cNvPr id="9" name="Picture 8" descr="cotton.jpg"/>
          <p:cNvPicPr>
            <a:picLocks noChangeAspect="1"/>
          </p:cNvPicPr>
          <p:nvPr/>
        </p:nvPicPr>
        <p:blipFill>
          <a:blip r:embed="rId7" cstate="print"/>
          <a:stretch>
            <a:fillRect/>
          </a:stretch>
        </p:blipFill>
        <p:spPr>
          <a:xfrm>
            <a:off x="2500298" y="500042"/>
            <a:ext cx="1647252" cy="1285884"/>
          </a:xfrm>
          <a:prstGeom prst="rect">
            <a:avLst/>
          </a:prstGeom>
        </p:spPr>
      </p:pic>
      <p:pic>
        <p:nvPicPr>
          <p:cNvPr id="10" name="Picture 9" descr="passive-house-logo1.jpg"/>
          <p:cNvPicPr>
            <a:picLocks noChangeAspect="1"/>
          </p:cNvPicPr>
          <p:nvPr/>
        </p:nvPicPr>
        <p:blipFill>
          <a:blip r:embed="rId8" cstate="print"/>
          <a:stretch>
            <a:fillRect/>
          </a:stretch>
        </p:blipFill>
        <p:spPr>
          <a:xfrm>
            <a:off x="7643834" y="3286124"/>
            <a:ext cx="1322138" cy="1320160"/>
          </a:xfrm>
          <a:prstGeom prst="rect">
            <a:avLst/>
          </a:prstGeom>
        </p:spPr>
      </p:pic>
      <p:pic>
        <p:nvPicPr>
          <p:cNvPr id="11" name="Picture 10" descr="green-business-logo-1.jpg"/>
          <p:cNvPicPr>
            <a:picLocks noChangeAspect="1"/>
          </p:cNvPicPr>
          <p:nvPr/>
        </p:nvPicPr>
        <p:blipFill>
          <a:blip r:embed="rId9" cstate="print"/>
          <a:stretch>
            <a:fillRect/>
          </a:stretch>
        </p:blipFill>
        <p:spPr>
          <a:xfrm>
            <a:off x="714348" y="4071942"/>
            <a:ext cx="1219200" cy="966216"/>
          </a:xfrm>
          <a:prstGeom prst="rect">
            <a:avLst/>
          </a:prstGeom>
        </p:spPr>
      </p:pic>
      <p:pic>
        <p:nvPicPr>
          <p:cNvPr id="12" name="Picture 11" descr="Minergie-Logo.svg.png"/>
          <p:cNvPicPr>
            <a:picLocks noChangeAspect="1"/>
          </p:cNvPicPr>
          <p:nvPr/>
        </p:nvPicPr>
        <p:blipFill>
          <a:blip r:embed="rId10" cstate="print"/>
          <a:stretch>
            <a:fillRect/>
          </a:stretch>
        </p:blipFill>
        <p:spPr>
          <a:xfrm>
            <a:off x="4429124" y="6000768"/>
            <a:ext cx="2354412" cy="530920"/>
          </a:xfrm>
          <a:prstGeom prst="rect">
            <a:avLst/>
          </a:prstGeom>
        </p:spPr>
      </p:pic>
      <p:pic>
        <p:nvPicPr>
          <p:cNvPr id="13" name="Picture 12" descr="oeko tex OE-100.png"/>
          <p:cNvPicPr>
            <a:picLocks noChangeAspect="1"/>
          </p:cNvPicPr>
          <p:nvPr/>
        </p:nvPicPr>
        <p:blipFill>
          <a:blip r:embed="rId11"/>
          <a:stretch>
            <a:fillRect/>
          </a:stretch>
        </p:blipFill>
        <p:spPr>
          <a:xfrm>
            <a:off x="4929190" y="428604"/>
            <a:ext cx="1317872" cy="1309686"/>
          </a:xfrm>
          <a:prstGeom prst="rect">
            <a:avLst/>
          </a:prstGeom>
        </p:spPr>
      </p:pic>
      <p:pic>
        <p:nvPicPr>
          <p:cNvPr id="14" name="Picture 13" descr="ups-carbon-neutral.png"/>
          <p:cNvPicPr>
            <a:picLocks noChangeAspect="1"/>
          </p:cNvPicPr>
          <p:nvPr/>
        </p:nvPicPr>
        <p:blipFill>
          <a:blip r:embed="rId12"/>
          <a:stretch>
            <a:fillRect/>
          </a:stretch>
        </p:blipFill>
        <p:spPr>
          <a:xfrm>
            <a:off x="71406" y="2071678"/>
            <a:ext cx="952500" cy="1790700"/>
          </a:xfrm>
          <a:prstGeom prst="rect">
            <a:avLst/>
          </a:prstGeom>
        </p:spPr>
      </p:pic>
      <p:pic>
        <p:nvPicPr>
          <p:cNvPr id="15" name="Picture 14" descr="d2w-logo.jpg"/>
          <p:cNvPicPr>
            <a:picLocks noChangeAspect="1"/>
          </p:cNvPicPr>
          <p:nvPr/>
        </p:nvPicPr>
        <p:blipFill>
          <a:blip r:embed="rId13"/>
          <a:stretch>
            <a:fillRect/>
          </a:stretch>
        </p:blipFill>
        <p:spPr>
          <a:xfrm>
            <a:off x="6072198" y="4429132"/>
            <a:ext cx="738186" cy="1147879"/>
          </a:xfrm>
          <a:prstGeom prst="rect">
            <a:avLst/>
          </a:prstGeom>
        </p:spPr>
      </p:pic>
      <p:pic>
        <p:nvPicPr>
          <p:cNvPr id="17" name="Picture 16" descr="european_bioplastics.jpg"/>
          <p:cNvPicPr>
            <a:picLocks noChangeAspect="1"/>
          </p:cNvPicPr>
          <p:nvPr/>
        </p:nvPicPr>
        <p:blipFill>
          <a:blip r:embed="rId14" cstate="print"/>
          <a:stretch>
            <a:fillRect/>
          </a:stretch>
        </p:blipFill>
        <p:spPr>
          <a:xfrm>
            <a:off x="2714612" y="4429132"/>
            <a:ext cx="2857520" cy="5948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Impact Organic Farming/Food</a:t>
            </a:r>
            <a:endParaRPr lang="en-GB" dirty="0"/>
          </a:p>
        </p:txBody>
      </p:sp>
      <p:sp>
        <p:nvSpPr>
          <p:cNvPr id="3" name="Content Placeholder 2"/>
          <p:cNvSpPr>
            <a:spLocks noGrp="1"/>
          </p:cNvSpPr>
          <p:nvPr>
            <p:ph idx="1"/>
          </p:nvPr>
        </p:nvSpPr>
        <p:spPr/>
        <p:txBody>
          <a:bodyPr/>
          <a:lstStyle/>
          <a:p>
            <a:r>
              <a:rPr lang="en-GB" dirty="0" smtClean="0"/>
              <a:t>No harmful pesticides</a:t>
            </a:r>
          </a:p>
          <a:p>
            <a:r>
              <a:rPr lang="en-GB" dirty="0"/>
              <a:t>No harmful </a:t>
            </a:r>
            <a:r>
              <a:rPr lang="en-GB" dirty="0" smtClean="0"/>
              <a:t>herbicides</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1934" y="4643446"/>
            <a:ext cx="1897145" cy="19858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16" y="1643050"/>
            <a:ext cx="1987116" cy="13247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58016" y="3929066"/>
            <a:ext cx="1905000" cy="25622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86050" y="3000372"/>
            <a:ext cx="1721833" cy="1721833"/>
          </a:xfrm>
          <a:prstGeom prst="rect">
            <a:avLst/>
          </a:prstGeom>
        </p:spPr>
      </p:pic>
      <p:pic>
        <p:nvPicPr>
          <p:cNvPr id="9" name="Picture 8" descr="rain_forest.jpg"/>
          <p:cNvPicPr>
            <a:picLocks noChangeAspect="1"/>
          </p:cNvPicPr>
          <p:nvPr/>
        </p:nvPicPr>
        <p:blipFill>
          <a:blip r:embed="rId6"/>
          <a:stretch>
            <a:fillRect/>
          </a:stretch>
        </p:blipFill>
        <p:spPr>
          <a:xfrm>
            <a:off x="4786314" y="2643182"/>
            <a:ext cx="1748853" cy="1538289"/>
          </a:xfrm>
          <a:prstGeom prst="rect">
            <a:avLst/>
          </a:prstGeom>
        </p:spPr>
      </p:pic>
      <p:pic>
        <p:nvPicPr>
          <p:cNvPr id="10" name="Picture 9" descr="LCF logo.jpg"/>
          <p:cNvPicPr>
            <a:picLocks noChangeAspect="1"/>
          </p:cNvPicPr>
          <p:nvPr/>
        </p:nvPicPr>
        <p:blipFill>
          <a:blip r:embed="rId7" cstate="print"/>
          <a:stretch>
            <a:fillRect/>
          </a:stretch>
        </p:blipFill>
        <p:spPr>
          <a:xfrm>
            <a:off x="571472" y="2857496"/>
            <a:ext cx="1590251" cy="1523991"/>
          </a:xfrm>
          <a:prstGeom prst="rect">
            <a:avLst/>
          </a:prstGeom>
        </p:spPr>
      </p:pic>
      <p:pic>
        <p:nvPicPr>
          <p:cNvPr id="11" name="Picture 10" descr="Friend-of-the-Sea-logo1.jpg"/>
          <p:cNvPicPr>
            <a:picLocks noChangeAspect="1"/>
          </p:cNvPicPr>
          <p:nvPr/>
        </p:nvPicPr>
        <p:blipFill>
          <a:blip r:embed="rId8"/>
          <a:stretch>
            <a:fillRect/>
          </a:stretch>
        </p:blipFill>
        <p:spPr>
          <a:xfrm>
            <a:off x="1142976" y="4643446"/>
            <a:ext cx="1785950" cy="1998266"/>
          </a:xfrm>
          <a:prstGeom prst="rect">
            <a:avLst/>
          </a:prstGeom>
        </p:spPr>
      </p:pic>
      <p:pic>
        <p:nvPicPr>
          <p:cNvPr id="12" name="Picture 11" descr="PETA-Facebook-Logo.jpg"/>
          <p:cNvPicPr>
            <a:picLocks noChangeAspect="1"/>
          </p:cNvPicPr>
          <p:nvPr/>
        </p:nvPicPr>
        <p:blipFill>
          <a:blip r:embed="rId9" cstate="print"/>
          <a:stretch>
            <a:fillRect/>
          </a:stretch>
        </p:blipFill>
        <p:spPr>
          <a:xfrm>
            <a:off x="5143504" y="1285860"/>
            <a:ext cx="1143008" cy="1123958"/>
          </a:xfrm>
          <a:prstGeom prst="rect">
            <a:avLst/>
          </a:prstGeom>
        </p:spPr>
      </p:pic>
    </p:spTree>
    <p:extLst>
      <p:ext uri="{BB962C8B-B14F-4D97-AF65-F5344CB8AC3E}">
        <p14:creationId xmlns:p14="http://schemas.microsoft.com/office/powerpoint/2010/main" xmlns="" val="254719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Carbon Footprint Homes/Appliances/Offices</a:t>
            </a:r>
            <a:endParaRPr lang="bg-BG" dirty="0"/>
          </a:p>
        </p:txBody>
      </p:sp>
      <p:pic>
        <p:nvPicPr>
          <p:cNvPr id="4" name="Content Placeholder 3" descr="passive-house-logo1.jpg"/>
          <p:cNvPicPr>
            <a:picLocks noGrp="1" noChangeAspect="1"/>
          </p:cNvPicPr>
          <p:nvPr>
            <p:ph idx="1"/>
          </p:nvPr>
        </p:nvPicPr>
        <p:blipFill>
          <a:blip r:embed="rId2" cstate="print"/>
          <a:stretch>
            <a:fillRect/>
          </a:stretch>
        </p:blipFill>
        <p:spPr>
          <a:xfrm>
            <a:off x="4929190" y="3786190"/>
            <a:ext cx="2809555" cy="2809555"/>
          </a:xfrm>
          <a:prstGeom prst="rect">
            <a:avLst/>
          </a:prstGeom>
        </p:spPr>
      </p:pic>
      <p:pic>
        <p:nvPicPr>
          <p:cNvPr id="5" name="Picture 4" descr="Minergie-Logo.svg.png"/>
          <p:cNvPicPr>
            <a:picLocks noChangeAspect="1"/>
          </p:cNvPicPr>
          <p:nvPr/>
        </p:nvPicPr>
        <p:blipFill>
          <a:blip r:embed="rId3" cstate="print"/>
          <a:stretch>
            <a:fillRect/>
          </a:stretch>
        </p:blipFill>
        <p:spPr>
          <a:xfrm>
            <a:off x="1214414" y="4509120"/>
            <a:ext cx="2354412" cy="530920"/>
          </a:xfrm>
          <a:prstGeom prst="rect">
            <a:avLst/>
          </a:prstGeom>
        </p:spPr>
      </p:pic>
      <p:pic>
        <p:nvPicPr>
          <p:cNvPr id="6" name="Picture 5" descr="energy-efficiency-big.jpg"/>
          <p:cNvPicPr>
            <a:picLocks noChangeAspect="1"/>
          </p:cNvPicPr>
          <p:nvPr/>
        </p:nvPicPr>
        <p:blipFill>
          <a:blip r:embed="rId4" cstate="print"/>
          <a:stretch>
            <a:fillRect/>
          </a:stretch>
        </p:blipFill>
        <p:spPr>
          <a:xfrm>
            <a:off x="642910" y="1928802"/>
            <a:ext cx="2463352" cy="2143116"/>
          </a:xfrm>
          <a:prstGeom prst="rect">
            <a:avLst/>
          </a:prstGeom>
        </p:spPr>
      </p:pic>
      <p:pic>
        <p:nvPicPr>
          <p:cNvPr id="7" name="Picture 6" descr="Long-LEED-Logo.gif"/>
          <p:cNvPicPr>
            <a:picLocks noChangeAspect="1"/>
          </p:cNvPicPr>
          <p:nvPr/>
        </p:nvPicPr>
        <p:blipFill>
          <a:blip r:embed="rId5"/>
          <a:stretch>
            <a:fillRect/>
          </a:stretch>
        </p:blipFill>
        <p:spPr>
          <a:xfrm>
            <a:off x="3500430" y="2143116"/>
            <a:ext cx="3900480" cy="1419715"/>
          </a:xfrm>
          <a:prstGeom prst="rect">
            <a:avLst/>
          </a:prstGeom>
        </p:spPr>
      </p:pic>
      <p:sp>
        <p:nvSpPr>
          <p:cNvPr id="3" name="TextBox 2"/>
          <p:cNvSpPr txBox="1"/>
          <p:nvPr/>
        </p:nvSpPr>
        <p:spPr>
          <a:xfrm>
            <a:off x="7738745" y="3861048"/>
            <a:ext cx="1360364" cy="2585323"/>
          </a:xfrm>
          <a:prstGeom prst="rect">
            <a:avLst/>
          </a:prstGeom>
          <a:noFill/>
        </p:spPr>
        <p:txBody>
          <a:bodyPr wrap="square" rtlCol="0">
            <a:spAutoFit/>
          </a:bodyPr>
          <a:lstStyle/>
          <a:p>
            <a:r>
              <a:rPr lang="en-GB" dirty="0" smtClean="0"/>
              <a:t>Passive House homes can use as low as 2000 W of power for heating or cooling a home</a:t>
            </a:r>
            <a:endParaRPr lang="en-GB" dirty="0"/>
          </a:p>
        </p:txBody>
      </p:sp>
      <p:sp>
        <p:nvSpPr>
          <p:cNvPr id="8" name="TextBox 7"/>
          <p:cNvSpPr txBox="1"/>
          <p:nvPr/>
        </p:nvSpPr>
        <p:spPr>
          <a:xfrm>
            <a:off x="1115616" y="5301208"/>
            <a:ext cx="3024336" cy="1200329"/>
          </a:xfrm>
          <a:prstGeom prst="rect">
            <a:avLst/>
          </a:prstGeom>
          <a:noFill/>
        </p:spPr>
        <p:txBody>
          <a:bodyPr wrap="square" rtlCol="0">
            <a:spAutoFit/>
          </a:bodyPr>
          <a:lstStyle/>
          <a:p>
            <a:r>
              <a:rPr lang="en-GB" dirty="0"/>
              <a:t>MINERGIE is a </a:t>
            </a:r>
            <a:r>
              <a:rPr lang="en-GB" dirty="0" smtClean="0"/>
              <a:t>registered Swiss </a:t>
            </a:r>
            <a:r>
              <a:rPr lang="en-GB" dirty="0"/>
              <a:t>quality label for new and refurbished low-energy-consumption buildings.</a:t>
            </a:r>
          </a:p>
        </p:txBody>
      </p:sp>
      <p:pic>
        <p:nvPicPr>
          <p:cNvPr id="10" name="Picture 9" descr="carbon-footprint-label.jpg"/>
          <p:cNvPicPr>
            <a:picLocks noChangeAspect="1"/>
          </p:cNvPicPr>
          <p:nvPr/>
        </p:nvPicPr>
        <p:blipFill>
          <a:blip r:embed="rId6"/>
          <a:stretch>
            <a:fillRect/>
          </a:stretch>
        </p:blipFill>
        <p:spPr>
          <a:xfrm>
            <a:off x="7691444" y="2285992"/>
            <a:ext cx="1452556" cy="11010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Eco-Friendly/Socially Responsible Mobile Phones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60032" y="2492896"/>
            <a:ext cx="3619500" cy="1295400"/>
          </a:xfrm>
        </p:spPr>
      </p:pic>
      <p:sp>
        <p:nvSpPr>
          <p:cNvPr id="3" name="TextBox 2"/>
          <p:cNvSpPr txBox="1"/>
          <p:nvPr/>
        </p:nvSpPr>
        <p:spPr>
          <a:xfrm>
            <a:off x="755576" y="2852936"/>
            <a:ext cx="3888432" cy="1815882"/>
          </a:xfrm>
          <a:prstGeom prst="rect">
            <a:avLst/>
          </a:prstGeom>
          <a:noFill/>
        </p:spPr>
        <p:txBody>
          <a:bodyPr wrap="square" rtlCol="0">
            <a:spAutoFit/>
          </a:bodyPr>
          <a:lstStyle/>
          <a:p>
            <a:r>
              <a:rPr lang="en-GB" sz="2800" b="1" dirty="0" smtClean="0"/>
              <a:t>“We're </a:t>
            </a:r>
            <a:r>
              <a:rPr lang="en-GB" sz="2800" b="1" dirty="0"/>
              <a:t>putting social values first and opening up the supply chain. One step at a time</a:t>
            </a:r>
            <a:r>
              <a:rPr lang="en-GB" sz="2800" b="1" dirty="0" smtClean="0"/>
              <a:t>.”</a:t>
            </a:r>
            <a:endParaRPr lang="en-GB" sz="2800" dirty="0"/>
          </a:p>
        </p:txBody>
      </p:sp>
      <p:pic>
        <p:nvPicPr>
          <p:cNvPr id="5" name="Picture 4" descr="CT CO2 footprint.jpg"/>
          <p:cNvPicPr>
            <a:picLocks noChangeAspect="1"/>
          </p:cNvPicPr>
          <p:nvPr/>
        </p:nvPicPr>
        <p:blipFill>
          <a:blip r:embed="rId3"/>
          <a:stretch>
            <a:fillRect/>
          </a:stretch>
        </p:blipFill>
        <p:spPr>
          <a:xfrm>
            <a:off x="4000496" y="4714884"/>
            <a:ext cx="4095750" cy="1638300"/>
          </a:xfrm>
          <a:prstGeom prst="rect">
            <a:avLst/>
          </a:prstGeom>
        </p:spPr>
      </p:pic>
    </p:spTree>
    <p:extLst>
      <p:ext uri="{BB962C8B-B14F-4D97-AF65-F5344CB8AC3E}">
        <p14:creationId xmlns:p14="http://schemas.microsoft.com/office/powerpoint/2010/main" xmlns="" val="16533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Bio fuels/Biomass/Renewable Power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436096" y="1556792"/>
            <a:ext cx="3048000" cy="30480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4000504"/>
            <a:ext cx="2317936" cy="27031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690548" y="4718291"/>
            <a:ext cx="4814880" cy="2134723"/>
          </a:xfrm>
          <a:prstGeom prst="rect">
            <a:avLst/>
          </a:prstGeom>
        </p:spPr>
      </p:pic>
      <p:pic>
        <p:nvPicPr>
          <p:cNvPr id="7" name="Picture 6" descr="renewable_Ex4.jpg"/>
          <p:cNvPicPr>
            <a:picLocks noChangeAspect="1"/>
          </p:cNvPicPr>
          <p:nvPr/>
        </p:nvPicPr>
        <p:blipFill>
          <a:blip r:embed="rId5"/>
          <a:stretch>
            <a:fillRect/>
          </a:stretch>
        </p:blipFill>
        <p:spPr>
          <a:xfrm>
            <a:off x="357158" y="1500174"/>
            <a:ext cx="4643470" cy="2548782"/>
          </a:xfrm>
          <a:prstGeom prst="rect">
            <a:avLst/>
          </a:prstGeom>
        </p:spPr>
      </p:pic>
    </p:spTree>
    <p:extLst>
      <p:ext uri="{BB962C8B-B14F-4D97-AF65-F5344CB8AC3E}">
        <p14:creationId xmlns:p14="http://schemas.microsoft.com/office/powerpoint/2010/main" xmlns="" val="160593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Fairtrade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57290" y="3643314"/>
            <a:ext cx="6320381" cy="2633492"/>
          </a:xfrm>
        </p:spPr>
      </p:pic>
      <p:pic>
        <p:nvPicPr>
          <p:cNvPr id="5" name="Picture 4" descr="fairtrade-breakfast-tea-bags-2000832_17.jpg"/>
          <p:cNvPicPr>
            <a:picLocks noChangeAspect="1"/>
          </p:cNvPicPr>
          <p:nvPr/>
        </p:nvPicPr>
        <p:blipFill>
          <a:blip r:embed="rId3" cstate="print"/>
          <a:stretch>
            <a:fillRect/>
          </a:stretch>
        </p:blipFill>
        <p:spPr>
          <a:xfrm>
            <a:off x="857224" y="1071546"/>
            <a:ext cx="2500298" cy="2500298"/>
          </a:xfrm>
          <a:prstGeom prst="rect">
            <a:avLst/>
          </a:prstGeom>
        </p:spPr>
      </p:pic>
      <p:pic>
        <p:nvPicPr>
          <p:cNvPr id="6" name="Picture 5" descr="fairtrade-mark1_0.jpg"/>
          <p:cNvPicPr>
            <a:picLocks noChangeAspect="1"/>
          </p:cNvPicPr>
          <p:nvPr/>
        </p:nvPicPr>
        <p:blipFill>
          <a:blip r:embed="rId4"/>
          <a:stretch>
            <a:fillRect/>
          </a:stretch>
        </p:blipFill>
        <p:spPr>
          <a:xfrm>
            <a:off x="5000628" y="1428736"/>
            <a:ext cx="2667000" cy="1905000"/>
          </a:xfrm>
          <a:prstGeom prst="rect">
            <a:avLst/>
          </a:prstGeom>
        </p:spPr>
      </p:pic>
    </p:spTree>
    <p:extLst>
      <p:ext uri="{BB962C8B-B14F-4D97-AF65-F5344CB8AC3E}">
        <p14:creationId xmlns:p14="http://schemas.microsoft.com/office/powerpoint/2010/main" xmlns="" val="91920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bg-BG" dirty="0"/>
          </a:p>
        </p:txBody>
      </p:sp>
      <p:sp>
        <p:nvSpPr>
          <p:cNvPr id="3" name="Content Placeholder 2"/>
          <p:cNvSpPr>
            <a:spLocks noGrp="1"/>
          </p:cNvSpPr>
          <p:nvPr>
            <p:ph idx="1"/>
          </p:nvPr>
        </p:nvSpPr>
        <p:spPr/>
        <p:txBody>
          <a:bodyPr>
            <a:normAutofit/>
          </a:bodyPr>
          <a:lstStyle/>
          <a:p>
            <a:r>
              <a:rPr lang="en-US" sz="2800" b="1" dirty="0" smtClean="0"/>
              <a:t>ISO 26000 - Social responsibility</a:t>
            </a:r>
          </a:p>
          <a:p>
            <a:r>
              <a:rPr lang="en-GB" sz="2800" b="1" dirty="0" smtClean="0"/>
              <a:t>UK WEEE </a:t>
            </a:r>
            <a:r>
              <a:rPr lang="en-GB" sz="2800" b="1" dirty="0"/>
              <a:t>Directive (Waste Electrical and Electronic Equipment </a:t>
            </a:r>
            <a:r>
              <a:rPr lang="en-GB" sz="2800" b="1" dirty="0" smtClean="0"/>
              <a:t>)</a:t>
            </a:r>
          </a:p>
          <a:p>
            <a:r>
              <a:rPr lang="en-US" sz="2800" b="1" dirty="0" smtClean="0">
                <a:hlinkClick r:id="rId2"/>
              </a:rPr>
              <a:t>http://ec.europa.eu/environment/ecolabel/</a:t>
            </a:r>
            <a:endParaRPr lang="en-US" sz="2800" b="1" dirty="0" smtClean="0"/>
          </a:p>
          <a:p>
            <a:r>
              <a:rPr lang="en-US" sz="2800" b="1" dirty="0" smtClean="0"/>
              <a:t>ISO 14046 &amp; 14067 – Water/ Carbon Footprint</a:t>
            </a:r>
          </a:p>
          <a:p>
            <a:r>
              <a:rPr lang="en-US" sz="2800" b="1" dirty="0" smtClean="0"/>
              <a:t>ISO 50001 Energy management systems </a:t>
            </a:r>
          </a:p>
          <a:p>
            <a:endParaRPr lang="en-US" sz="2800" b="1" dirty="0" smtClean="0"/>
          </a:p>
          <a:p>
            <a:pPr>
              <a:buNone/>
            </a:pPr>
            <a:endParaRPr lang="en-US" b="1" dirty="0" smtClean="0"/>
          </a:p>
          <a:p>
            <a:endParaRPr lang="bg-BG" dirty="0"/>
          </a:p>
        </p:txBody>
      </p:sp>
      <p:pic>
        <p:nvPicPr>
          <p:cNvPr id="4" name="Picture 3" descr="14001.png"/>
          <p:cNvPicPr>
            <a:picLocks noChangeAspect="1"/>
          </p:cNvPicPr>
          <p:nvPr/>
        </p:nvPicPr>
        <p:blipFill>
          <a:blip r:embed="rId3"/>
          <a:stretch>
            <a:fillRect/>
          </a:stretch>
        </p:blipFill>
        <p:spPr>
          <a:xfrm>
            <a:off x="5214942" y="4857760"/>
            <a:ext cx="3248025" cy="1409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100" y="5214950"/>
            <a:ext cx="3238500" cy="1095375"/>
          </a:xfrm>
          <a:prstGeom prst="rect">
            <a:avLst/>
          </a:prstGeom>
        </p:spPr>
      </p:pic>
      <p:pic>
        <p:nvPicPr>
          <p:cNvPr id="6" name="Picture 5" descr="eco label flowerlogo.gif"/>
          <p:cNvPicPr>
            <a:picLocks noChangeAspect="1"/>
          </p:cNvPicPr>
          <p:nvPr/>
        </p:nvPicPr>
        <p:blipFill>
          <a:blip r:embed="rId5"/>
          <a:stretch>
            <a:fillRect/>
          </a:stretch>
        </p:blipFill>
        <p:spPr>
          <a:xfrm>
            <a:off x="7000892" y="166680"/>
            <a:ext cx="1976436" cy="1976436"/>
          </a:xfrm>
          <a:prstGeom prst="rect">
            <a:avLst/>
          </a:prstGeom>
        </p:spPr>
      </p:pic>
      <p:pic>
        <p:nvPicPr>
          <p:cNvPr id="7" name="Picture 6" descr="oets_1000_four_pillars_en.jpg"/>
          <p:cNvPicPr>
            <a:picLocks noChangeAspect="1"/>
          </p:cNvPicPr>
          <p:nvPr/>
        </p:nvPicPr>
        <p:blipFill>
          <a:blip r:embed="rId6" cstate="print"/>
          <a:stretch>
            <a:fillRect/>
          </a:stretch>
        </p:blipFill>
        <p:spPr>
          <a:xfrm>
            <a:off x="642910" y="214290"/>
            <a:ext cx="1355838" cy="13567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bg-BG" dirty="0"/>
          </a:p>
        </p:txBody>
      </p:sp>
      <p:sp>
        <p:nvSpPr>
          <p:cNvPr id="3" name="Content Placeholder 2"/>
          <p:cNvSpPr>
            <a:spLocks noGrp="1"/>
          </p:cNvSpPr>
          <p:nvPr>
            <p:ph idx="1"/>
          </p:nvPr>
        </p:nvSpPr>
        <p:spPr/>
        <p:txBody>
          <a:bodyPr>
            <a:normAutofit fontScale="92500"/>
          </a:bodyPr>
          <a:lstStyle/>
          <a:p>
            <a:pPr>
              <a:buNone/>
            </a:pPr>
            <a:r>
              <a:rPr lang="en-US" sz="3500" dirty="0" smtClean="0"/>
              <a:t>“Are you polluting the world or cleaning up the mess? You are responsible for your inner space; nobody else is, just as you are responsible for the planet. As within, so without: If humans clear inner pollution, then they will also cease to create outer pollution.”</a:t>
            </a:r>
          </a:p>
          <a:p>
            <a:pPr>
              <a:buNone/>
            </a:pPr>
            <a:endParaRPr lang="en-US" sz="4000" dirty="0"/>
          </a:p>
          <a:p>
            <a:pPr>
              <a:buNone/>
            </a:pPr>
            <a:r>
              <a:rPr lang="en-US" sz="4000" dirty="0" smtClean="0"/>
              <a:t>    Eckhart </a:t>
            </a:r>
            <a:r>
              <a:rPr lang="en-US" sz="4000" dirty="0" err="1" smtClean="0"/>
              <a:t>Tolle</a:t>
            </a:r>
            <a:endParaRPr lang="bg-BG" sz="4000" dirty="0"/>
          </a:p>
        </p:txBody>
      </p:sp>
      <p:pic>
        <p:nvPicPr>
          <p:cNvPr id="4" name="Picture 3" descr="mind_pollution.jpg"/>
          <p:cNvPicPr>
            <a:picLocks noChangeAspect="1"/>
          </p:cNvPicPr>
          <p:nvPr/>
        </p:nvPicPr>
        <p:blipFill>
          <a:blip r:embed="rId2" cstate="print"/>
          <a:stretch>
            <a:fillRect/>
          </a:stretch>
        </p:blipFill>
        <p:spPr>
          <a:xfrm>
            <a:off x="5782118" y="4643446"/>
            <a:ext cx="2576064" cy="17002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bg-BG" dirty="0"/>
          </a:p>
        </p:txBody>
      </p:sp>
      <p:sp>
        <p:nvSpPr>
          <p:cNvPr id="3" name="Content Placeholder 2"/>
          <p:cNvSpPr>
            <a:spLocks noGrp="1"/>
          </p:cNvSpPr>
          <p:nvPr>
            <p:ph idx="1"/>
          </p:nvPr>
        </p:nvSpPr>
        <p:spPr/>
        <p:txBody>
          <a:bodyPr/>
          <a:lstStyle/>
          <a:p>
            <a:r>
              <a:rPr lang="en-US" dirty="0" smtClean="0">
                <a:hlinkClick r:id="rId2"/>
              </a:rPr>
              <a:t>rami@kremesti.com</a:t>
            </a:r>
            <a:r>
              <a:rPr lang="en-US" dirty="0" smtClean="0"/>
              <a:t>  &lt;- Email</a:t>
            </a:r>
          </a:p>
          <a:p>
            <a:r>
              <a:rPr lang="en-US" dirty="0" smtClean="0">
                <a:hlinkClick r:id="rId3"/>
              </a:rPr>
              <a:t>http://</a:t>
            </a:r>
            <a:r>
              <a:rPr lang="en-US" smtClean="0">
                <a:hlinkClick r:id="rId3"/>
              </a:rPr>
              <a:t>kremesti.com/</a:t>
            </a:r>
            <a:r>
              <a:rPr lang="en-US" smtClean="0"/>
              <a:t> &lt;- Web</a:t>
            </a:r>
            <a:endParaRPr lang="en-US" dirty="0" smtClean="0"/>
          </a:p>
          <a:p>
            <a:endParaRPr lang="en-US" dirty="0" smtClean="0"/>
          </a:p>
          <a:p>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Impact Dyes/Organic Cotton</a:t>
            </a:r>
            <a:endParaRPr lang="bg-BG" dirty="0"/>
          </a:p>
        </p:txBody>
      </p:sp>
      <p:sp>
        <p:nvSpPr>
          <p:cNvPr id="3" name="Content Placeholder 2"/>
          <p:cNvSpPr>
            <a:spLocks noGrp="1"/>
          </p:cNvSpPr>
          <p:nvPr>
            <p:ph idx="1"/>
          </p:nvPr>
        </p:nvSpPr>
        <p:spPr/>
        <p:txBody>
          <a:bodyPr/>
          <a:lstStyle/>
          <a:p>
            <a:r>
              <a:rPr lang="en-US" dirty="0" smtClean="0"/>
              <a:t>An estimated 17-20% of industrial water pollution comes from textile dyeing</a:t>
            </a:r>
          </a:p>
          <a:p>
            <a:r>
              <a:rPr lang="en-US" dirty="0" err="1" smtClean="0"/>
              <a:t>Mordants</a:t>
            </a:r>
            <a:r>
              <a:rPr lang="en-US" dirty="0" smtClean="0"/>
              <a:t> fix the dye to the fabric and some are toxic</a:t>
            </a:r>
          </a:p>
          <a:p>
            <a:r>
              <a:rPr lang="en-US" dirty="0" smtClean="0"/>
              <a:t>Natural vs. Synthetic Dyes?</a:t>
            </a:r>
          </a:p>
          <a:p>
            <a:r>
              <a:rPr lang="en-US" dirty="0" smtClean="0"/>
              <a:t>Sustainable fabrics vs. Petrochemical fabrics</a:t>
            </a:r>
            <a:endParaRPr lang="bg-BG" dirty="0"/>
          </a:p>
        </p:txBody>
      </p:sp>
      <p:pic>
        <p:nvPicPr>
          <p:cNvPr id="4" name="Picture 3" descr="oeko tex OE-100.png"/>
          <p:cNvPicPr>
            <a:picLocks noChangeAspect="1"/>
          </p:cNvPicPr>
          <p:nvPr/>
        </p:nvPicPr>
        <p:blipFill>
          <a:blip r:embed="rId2"/>
          <a:stretch>
            <a:fillRect/>
          </a:stretch>
        </p:blipFill>
        <p:spPr>
          <a:xfrm>
            <a:off x="6929454" y="5143512"/>
            <a:ext cx="1317872" cy="1309686"/>
          </a:xfrm>
          <a:prstGeom prst="rect">
            <a:avLst/>
          </a:prstGeom>
        </p:spPr>
      </p:pic>
      <p:pic>
        <p:nvPicPr>
          <p:cNvPr id="5" name="Picture 4" descr="cotton.jpg"/>
          <p:cNvPicPr>
            <a:picLocks noChangeAspect="1"/>
          </p:cNvPicPr>
          <p:nvPr/>
        </p:nvPicPr>
        <p:blipFill>
          <a:blip r:embed="rId3" cstate="print"/>
          <a:stretch>
            <a:fillRect/>
          </a:stretch>
        </p:blipFill>
        <p:spPr>
          <a:xfrm>
            <a:off x="928662" y="5286388"/>
            <a:ext cx="1647252" cy="1285884"/>
          </a:xfrm>
          <a:prstGeom prst="rect">
            <a:avLst/>
          </a:prstGeom>
        </p:spPr>
      </p:pic>
      <p:pic>
        <p:nvPicPr>
          <p:cNvPr id="6" name="Picture 5" descr="OekoTex.jpg"/>
          <p:cNvPicPr>
            <a:picLocks noChangeAspect="1"/>
          </p:cNvPicPr>
          <p:nvPr/>
        </p:nvPicPr>
        <p:blipFill>
          <a:blip r:embed="rId4" cstate="print"/>
          <a:stretch>
            <a:fillRect/>
          </a:stretch>
        </p:blipFill>
        <p:spPr>
          <a:xfrm>
            <a:off x="3571868" y="5000636"/>
            <a:ext cx="2385242" cy="16621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Fuel Efficient Cars with Low Emissions</a:t>
            </a:r>
            <a:endParaRPr lang="bg-BG" dirty="0"/>
          </a:p>
        </p:txBody>
      </p:sp>
      <p:pic>
        <p:nvPicPr>
          <p:cNvPr id="4" name="Content Placeholder 3" descr="blutec_logo.jpg"/>
          <p:cNvPicPr>
            <a:picLocks noGrp="1" noChangeAspect="1"/>
          </p:cNvPicPr>
          <p:nvPr>
            <p:ph idx="1"/>
          </p:nvPr>
        </p:nvPicPr>
        <p:blipFill>
          <a:blip r:embed="rId2"/>
          <a:stretch>
            <a:fillRect/>
          </a:stretch>
        </p:blipFill>
        <p:spPr>
          <a:xfrm>
            <a:off x="611560" y="5013176"/>
            <a:ext cx="3571875" cy="1247775"/>
          </a:xfrm>
        </p:spPr>
      </p:pic>
      <p:pic>
        <p:nvPicPr>
          <p:cNvPr id="5" name="Picture 4" descr="130304215143-volkswagen-xl1-geneva-auto-show-autoblog-620xa.jpg"/>
          <p:cNvPicPr>
            <a:picLocks noChangeAspect="1"/>
          </p:cNvPicPr>
          <p:nvPr/>
        </p:nvPicPr>
        <p:blipFill>
          <a:blip r:embed="rId3"/>
          <a:stretch>
            <a:fillRect/>
          </a:stretch>
        </p:blipFill>
        <p:spPr>
          <a:xfrm>
            <a:off x="1071538" y="2643182"/>
            <a:ext cx="3334574" cy="1871664"/>
          </a:xfrm>
          <a:prstGeom prst="rect">
            <a:avLst/>
          </a:prstGeom>
        </p:spPr>
      </p:pic>
      <p:sp>
        <p:nvSpPr>
          <p:cNvPr id="6" name="TextBox 5"/>
          <p:cNvSpPr txBox="1"/>
          <p:nvPr/>
        </p:nvSpPr>
        <p:spPr>
          <a:xfrm>
            <a:off x="5072066" y="2500306"/>
            <a:ext cx="3429024" cy="2123658"/>
          </a:xfrm>
          <a:prstGeom prst="rect">
            <a:avLst/>
          </a:prstGeom>
          <a:noFill/>
        </p:spPr>
        <p:txBody>
          <a:bodyPr wrap="square" rtlCol="0">
            <a:spAutoFit/>
          </a:bodyPr>
          <a:lstStyle/>
          <a:p>
            <a:r>
              <a:rPr lang="en-US" sz="3200" b="1" dirty="0" smtClean="0"/>
              <a:t>Volkswagen XL1 does 300 MILES to the gallon</a:t>
            </a:r>
          </a:p>
          <a:p>
            <a:r>
              <a:rPr lang="en-US" dirty="0"/>
              <a:t/>
            </a:r>
            <a:br>
              <a:rPr lang="en-US" dirty="0"/>
            </a:br>
            <a:endParaRPr lang="en-US" dirty="0"/>
          </a:p>
        </p:txBody>
      </p:sp>
      <p:sp>
        <p:nvSpPr>
          <p:cNvPr id="3" name="TextBox 2"/>
          <p:cNvSpPr txBox="1"/>
          <p:nvPr/>
        </p:nvSpPr>
        <p:spPr>
          <a:xfrm>
            <a:off x="4932040" y="4869160"/>
            <a:ext cx="3672408" cy="1754326"/>
          </a:xfrm>
          <a:prstGeom prst="rect">
            <a:avLst/>
          </a:prstGeom>
          <a:noFill/>
        </p:spPr>
        <p:txBody>
          <a:bodyPr wrap="square" rtlCol="0">
            <a:spAutoFit/>
          </a:bodyPr>
          <a:lstStyle/>
          <a:p>
            <a:r>
              <a:rPr lang="en-GB" dirty="0"/>
              <a:t>Daimler AG's marketing name for engines equipped with advanced NOx reducing technology for vehicle emissions control in diesel-powered vehicles</a:t>
            </a:r>
            <a:r>
              <a:rPr lang="en-GB" dirty="0" smtClean="0"/>
              <a:t>. </a:t>
            </a:r>
            <a:r>
              <a:rPr lang="en-GB" dirty="0" err="1" smtClean="0"/>
              <a:t>NOx</a:t>
            </a:r>
            <a:r>
              <a:rPr lang="en-GB" dirty="0" smtClean="0"/>
              <a:t> and </a:t>
            </a:r>
            <a:r>
              <a:rPr lang="en-GB" dirty="0" err="1" smtClean="0"/>
              <a:t>SOx</a:t>
            </a:r>
            <a:r>
              <a:rPr lang="en-GB" dirty="0" smtClean="0"/>
              <a:t> are responsible for acid rain. </a:t>
            </a:r>
            <a:endParaRPr lang="en-GB" dirty="0"/>
          </a:p>
        </p:txBody>
      </p:sp>
      <p:sp>
        <p:nvSpPr>
          <p:cNvPr id="7" name="TextBox 6"/>
          <p:cNvSpPr txBox="1"/>
          <p:nvPr/>
        </p:nvSpPr>
        <p:spPr>
          <a:xfrm>
            <a:off x="3357554" y="1500174"/>
            <a:ext cx="5357850" cy="646331"/>
          </a:xfrm>
          <a:prstGeom prst="rect">
            <a:avLst/>
          </a:prstGeom>
          <a:noFill/>
        </p:spPr>
        <p:txBody>
          <a:bodyPr wrap="square" rtlCol="0">
            <a:spAutoFit/>
          </a:bodyPr>
          <a:lstStyle/>
          <a:p>
            <a:r>
              <a:rPr lang="en-US" dirty="0" smtClean="0"/>
              <a:t>"LEAF" as a acronym for </a:t>
            </a:r>
            <a:r>
              <a:rPr lang="en-US" b="1" dirty="0" smtClean="0"/>
              <a:t>L</a:t>
            </a:r>
            <a:r>
              <a:rPr lang="en-US" dirty="0" smtClean="0"/>
              <a:t>eading, </a:t>
            </a:r>
            <a:r>
              <a:rPr lang="en-US" b="1" dirty="0" smtClean="0"/>
              <a:t>E</a:t>
            </a:r>
            <a:r>
              <a:rPr lang="en-US" dirty="0" smtClean="0"/>
              <a:t>nvironmentally friendly, </a:t>
            </a:r>
            <a:r>
              <a:rPr lang="en-US" b="1" dirty="0" smtClean="0"/>
              <a:t>A</a:t>
            </a:r>
            <a:r>
              <a:rPr lang="en-US" dirty="0" smtClean="0"/>
              <a:t>ffordable, </a:t>
            </a:r>
            <a:r>
              <a:rPr lang="en-US" b="1" dirty="0" smtClean="0"/>
              <a:t>F</a:t>
            </a:r>
            <a:r>
              <a:rPr lang="en-US" dirty="0" smtClean="0"/>
              <a:t>amily car</a:t>
            </a:r>
            <a:endParaRPr lang="bg-BG" dirty="0"/>
          </a:p>
        </p:txBody>
      </p:sp>
      <p:pic>
        <p:nvPicPr>
          <p:cNvPr id="8" name="Picture 7" descr="rogee-nissan-leaf-logo-2.png"/>
          <p:cNvPicPr>
            <a:picLocks noChangeAspect="1"/>
          </p:cNvPicPr>
          <p:nvPr/>
        </p:nvPicPr>
        <p:blipFill>
          <a:blip r:embed="rId4"/>
          <a:stretch>
            <a:fillRect/>
          </a:stretch>
        </p:blipFill>
        <p:spPr>
          <a:xfrm>
            <a:off x="1000100" y="1285860"/>
            <a:ext cx="1168254" cy="10793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Environmentally Friendly Detergents/</a:t>
            </a:r>
            <a:br>
              <a:rPr lang="en-US" sz="3200" dirty="0" smtClean="0"/>
            </a:br>
            <a:r>
              <a:rPr lang="en-US" sz="3200" dirty="0" smtClean="0"/>
              <a:t>Cleaners/Paint/Jeans/Paper – Green Chemistry</a:t>
            </a:r>
            <a:endParaRPr lang="bg-BG" sz="3200" dirty="0"/>
          </a:p>
        </p:txBody>
      </p:sp>
      <p:pic>
        <p:nvPicPr>
          <p:cNvPr id="4" name="Content Placeholder 3" descr="Green-Works-Group-Shot.jpg"/>
          <p:cNvPicPr>
            <a:picLocks noGrp="1" noChangeAspect="1"/>
          </p:cNvPicPr>
          <p:nvPr>
            <p:ph idx="1"/>
          </p:nvPr>
        </p:nvPicPr>
        <p:blipFill>
          <a:blip r:embed="rId2"/>
          <a:stretch>
            <a:fillRect/>
          </a:stretch>
        </p:blipFill>
        <p:spPr>
          <a:xfrm>
            <a:off x="0" y="4278831"/>
            <a:ext cx="6203032" cy="2010242"/>
          </a:xfrm>
        </p:spPr>
      </p:pic>
      <p:sp>
        <p:nvSpPr>
          <p:cNvPr id="3" name="TextBox 2"/>
          <p:cNvSpPr txBox="1"/>
          <p:nvPr/>
        </p:nvSpPr>
        <p:spPr>
          <a:xfrm>
            <a:off x="1084703" y="6289073"/>
            <a:ext cx="4592685" cy="584775"/>
          </a:xfrm>
          <a:prstGeom prst="rect">
            <a:avLst/>
          </a:prstGeom>
          <a:noFill/>
        </p:spPr>
        <p:txBody>
          <a:bodyPr wrap="square" rtlCol="0">
            <a:spAutoFit/>
          </a:bodyPr>
          <a:lstStyle/>
          <a:p>
            <a:r>
              <a:rPr lang="en-GB" sz="3200" dirty="0" smtClean="0"/>
              <a:t>High BOD</a:t>
            </a:r>
            <a:r>
              <a:rPr lang="en-GB" sz="3200" baseline="-25000" dirty="0" smtClean="0"/>
              <a:t>5</a:t>
            </a:r>
            <a:r>
              <a:rPr lang="en-GB" sz="3200" dirty="0" smtClean="0"/>
              <a:t> low COD </a:t>
            </a:r>
            <a:endParaRPr lang="en-GB"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86182" y="1500174"/>
            <a:ext cx="1825469" cy="2391364"/>
          </a:xfrm>
          <a:prstGeom prst="rect">
            <a:avLst/>
          </a:prstGeom>
        </p:spPr>
      </p:pic>
      <p:pic>
        <p:nvPicPr>
          <p:cNvPr id="6" name="Content Placeholder 3" descr="noVOC Paint.jpg"/>
          <p:cNvPicPr>
            <a:picLocks noChangeAspect="1"/>
          </p:cNvPicPr>
          <p:nvPr/>
        </p:nvPicPr>
        <p:blipFill>
          <a:blip r:embed="rId4"/>
          <a:stretch>
            <a:fillRect/>
          </a:stretch>
        </p:blipFill>
        <p:spPr>
          <a:xfrm>
            <a:off x="6766777" y="4375115"/>
            <a:ext cx="1820506" cy="2160861"/>
          </a:xfrm>
          <a:prstGeom prst="rect">
            <a:avLst/>
          </a:prstGeom>
        </p:spPr>
      </p:pic>
      <p:sp>
        <p:nvSpPr>
          <p:cNvPr id="7" name="TextBox 6"/>
          <p:cNvSpPr txBox="1"/>
          <p:nvPr/>
        </p:nvSpPr>
        <p:spPr>
          <a:xfrm>
            <a:off x="6682091" y="3618311"/>
            <a:ext cx="1861282" cy="646331"/>
          </a:xfrm>
          <a:prstGeom prst="rect">
            <a:avLst/>
          </a:prstGeom>
          <a:noFill/>
        </p:spPr>
        <p:txBody>
          <a:bodyPr wrap="square" rtlCol="0">
            <a:spAutoFit/>
          </a:bodyPr>
          <a:lstStyle/>
          <a:p>
            <a:r>
              <a:rPr lang="en-US" dirty="0"/>
              <a:t>Environmentally Friendly Paint</a:t>
            </a:r>
            <a:endParaRPr lang="en-GB" dirty="0"/>
          </a:p>
        </p:txBody>
      </p:sp>
      <p:pic>
        <p:nvPicPr>
          <p:cNvPr id="8" name="Picture 7" descr="GoodPaper_Logo_final.jpg"/>
          <p:cNvPicPr>
            <a:picLocks noChangeAspect="1"/>
          </p:cNvPicPr>
          <p:nvPr/>
        </p:nvPicPr>
        <p:blipFill>
          <a:blip r:embed="rId5" cstate="print"/>
          <a:stretch>
            <a:fillRect/>
          </a:stretch>
        </p:blipFill>
        <p:spPr>
          <a:xfrm>
            <a:off x="642910" y="2500306"/>
            <a:ext cx="2571768" cy="16640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60232" y="1772816"/>
            <a:ext cx="1905000" cy="581025"/>
          </a:xfrm>
          <a:prstGeom prst="rect">
            <a:avLst/>
          </a:prstGeom>
        </p:spPr>
      </p:pic>
      <p:sp>
        <p:nvSpPr>
          <p:cNvPr id="10" name="TextBox 9"/>
          <p:cNvSpPr txBox="1"/>
          <p:nvPr/>
        </p:nvSpPr>
        <p:spPr>
          <a:xfrm>
            <a:off x="6630863" y="2525069"/>
            <a:ext cx="2314600" cy="646331"/>
          </a:xfrm>
          <a:prstGeom prst="rect">
            <a:avLst/>
          </a:prstGeom>
          <a:noFill/>
        </p:spPr>
        <p:txBody>
          <a:bodyPr wrap="square" rtlCol="0">
            <a:spAutoFit/>
          </a:bodyPr>
          <a:lstStyle/>
          <a:p>
            <a:r>
              <a:rPr lang="en-GB" dirty="0"/>
              <a:t>Archroma Advanced </a:t>
            </a:r>
            <a:r>
              <a:rPr lang="en-GB" dirty="0" smtClean="0"/>
              <a:t>Denim – Eco Jeans</a:t>
            </a:r>
            <a:endParaRPr lang="en-GB" dirty="0"/>
          </a:p>
        </p:txBody>
      </p:sp>
      <p:pic>
        <p:nvPicPr>
          <p:cNvPr id="11" name="Picture 10" descr="d2w-logo.jpg"/>
          <p:cNvPicPr>
            <a:picLocks noChangeAspect="1"/>
          </p:cNvPicPr>
          <p:nvPr/>
        </p:nvPicPr>
        <p:blipFill>
          <a:blip r:embed="rId7"/>
          <a:stretch>
            <a:fillRect/>
          </a:stretch>
        </p:blipFill>
        <p:spPr>
          <a:xfrm>
            <a:off x="285720" y="1500174"/>
            <a:ext cx="642910" cy="999725"/>
          </a:xfrm>
          <a:prstGeom prst="rect">
            <a:avLst/>
          </a:prstGeom>
        </p:spPr>
      </p:pic>
      <p:pic>
        <p:nvPicPr>
          <p:cNvPr id="12" name="Picture 11" descr="bioplastics.png"/>
          <p:cNvPicPr>
            <a:picLocks noChangeAspect="1"/>
          </p:cNvPicPr>
          <p:nvPr/>
        </p:nvPicPr>
        <p:blipFill>
          <a:blip r:embed="rId8"/>
          <a:stretch>
            <a:fillRect/>
          </a:stretch>
        </p:blipFill>
        <p:spPr>
          <a:xfrm>
            <a:off x="1428728" y="1371586"/>
            <a:ext cx="1500198" cy="12001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 Friendly Cosmetics</a:t>
            </a:r>
            <a:endParaRPr lang="bg-BG" dirty="0"/>
          </a:p>
        </p:txBody>
      </p:sp>
      <p:pic>
        <p:nvPicPr>
          <p:cNvPr id="4" name="Content Placeholder 3" descr="beauty-without-bunnies-logo.jpg"/>
          <p:cNvPicPr>
            <a:picLocks noGrp="1" noChangeAspect="1"/>
          </p:cNvPicPr>
          <p:nvPr>
            <p:ph idx="1"/>
          </p:nvPr>
        </p:nvPicPr>
        <p:blipFill>
          <a:blip r:embed="rId2" cstate="print"/>
          <a:stretch>
            <a:fillRect/>
          </a:stretch>
        </p:blipFill>
        <p:spPr>
          <a:xfrm>
            <a:off x="642910" y="1643050"/>
            <a:ext cx="1691477" cy="1691477"/>
          </a:xfrm>
        </p:spPr>
      </p:pic>
      <p:pic>
        <p:nvPicPr>
          <p:cNvPr id="5" name="Picture 4" descr="BUAV_logo_bar_FULL_colour_transparent.png"/>
          <p:cNvPicPr>
            <a:picLocks noChangeAspect="1"/>
          </p:cNvPicPr>
          <p:nvPr/>
        </p:nvPicPr>
        <p:blipFill>
          <a:blip r:embed="rId3" cstate="print"/>
          <a:stretch>
            <a:fillRect/>
          </a:stretch>
        </p:blipFill>
        <p:spPr>
          <a:xfrm>
            <a:off x="3071802" y="1500174"/>
            <a:ext cx="5072066" cy="1469535"/>
          </a:xfrm>
          <a:prstGeom prst="rect">
            <a:avLst/>
          </a:prstGeom>
        </p:spPr>
      </p:pic>
      <p:sp>
        <p:nvSpPr>
          <p:cNvPr id="6" name="TextBox 5"/>
          <p:cNvSpPr txBox="1"/>
          <p:nvPr/>
        </p:nvSpPr>
        <p:spPr>
          <a:xfrm>
            <a:off x="3571868" y="3143248"/>
            <a:ext cx="5084341" cy="369332"/>
          </a:xfrm>
          <a:prstGeom prst="rect">
            <a:avLst/>
          </a:prstGeom>
          <a:noFill/>
        </p:spPr>
        <p:txBody>
          <a:bodyPr wrap="none" rtlCol="0">
            <a:spAutoFit/>
          </a:bodyPr>
          <a:lstStyle/>
          <a:p>
            <a:r>
              <a:rPr lang="en-US" dirty="0" smtClean="0"/>
              <a:t>British Union for the Abolition of Vivisection (BUAV) </a:t>
            </a:r>
            <a:endParaRPr lang="bg-BG" dirty="0"/>
          </a:p>
        </p:txBody>
      </p:sp>
      <p:pic>
        <p:nvPicPr>
          <p:cNvPr id="7" name="Picture 6" descr="iamcrueltyfree.jpg"/>
          <p:cNvPicPr>
            <a:picLocks noChangeAspect="1"/>
          </p:cNvPicPr>
          <p:nvPr/>
        </p:nvPicPr>
        <p:blipFill>
          <a:blip r:embed="rId4"/>
          <a:stretch>
            <a:fillRect/>
          </a:stretch>
        </p:blipFill>
        <p:spPr>
          <a:xfrm>
            <a:off x="642910" y="3714752"/>
            <a:ext cx="4810132" cy="2709708"/>
          </a:xfrm>
          <a:prstGeom prst="rect">
            <a:avLst/>
          </a:prstGeom>
        </p:spPr>
      </p:pic>
      <p:pic>
        <p:nvPicPr>
          <p:cNvPr id="8" name="Picture 7" descr="madara-logo eco cosmetics.jpg"/>
          <p:cNvPicPr>
            <a:picLocks noChangeAspect="1"/>
          </p:cNvPicPr>
          <p:nvPr/>
        </p:nvPicPr>
        <p:blipFill>
          <a:blip r:embed="rId5"/>
          <a:stretch>
            <a:fillRect/>
          </a:stretch>
        </p:blipFill>
        <p:spPr>
          <a:xfrm>
            <a:off x="5572132" y="4500570"/>
            <a:ext cx="3143240" cy="1180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Halogen Free Electrical Cables/Eco Light Bulbs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4282" y="1357298"/>
            <a:ext cx="3943350" cy="2133600"/>
          </a:xfrm>
        </p:spPr>
      </p:pic>
      <p:sp>
        <p:nvSpPr>
          <p:cNvPr id="5" name="TextBox 4"/>
          <p:cNvSpPr txBox="1"/>
          <p:nvPr/>
        </p:nvSpPr>
        <p:spPr>
          <a:xfrm>
            <a:off x="4857752" y="1928802"/>
            <a:ext cx="3236976" cy="1200329"/>
          </a:xfrm>
          <a:prstGeom prst="rect">
            <a:avLst/>
          </a:prstGeom>
          <a:noFill/>
        </p:spPr>
        <p:txBody>
          <a:bodyPr wrap="none" rtlCol="0">
            <a:spAutoFit/>
          </a:bodyPr>
          <a:lstStyle/>
          <a:p>
            <a:r>
              <a:rPr lang="en-GB" dirty="0"/>
              <a:t>Restriction of the Use of Certain </a:t>
            </a:r>
            <a:r>
              <a:rPr lang="en-GB" dirty="0" smtClean="0"/>
              <a:t/>
            </a:r>
            <a:br>
              <a:rPr lang="en-GB" dirty="0" smtClean="0"/>
            </a:br>
            <a:r>
              <a:rPr lang="en-GB" dirty="0" smtClean="0"/>
              <a:t>Hazardous </a:t>
            </a:r>
            <a:r>
              <a:rPr lang="en-GB" dirty="0"/>
              <a:t>Substances ( </a:t>
            </a:r>
            <a:r>
              <a:rPr lang="en-GB" i="1" dirty="0"/>
              <a:t>RoHS</a:t>
            </a:r>
            <a:r>
              <a:rPr lang="en-GB" dirty="0"/>
              <a:t> </a:t>
            </a:r>
            <a:r>
              <a:rPr lang="en-GB" dirty="0" smtClean="0"/>
              <a:t>)</a:t>
            </a:r>
          </a:p>
          <a:p>
            <a:endParaRPr lang="en-GB" dirty="0"/>
          </a:p>
          <a:p>
            <a:r>
              <a:rPr lang="en-GB" i="1" dirty="0"/>
              <a:t>Low Smoke Halogen Free</a:t>
            </a:r>
            <a:r>
              <a:rPr lang="en-GB" dirty="0"/>
              <a:t> </a:t>
            </a:r>
            <a:r>
              <a:rPr lang="en-GB" dirty="0" smtClean="0"/>
              <a:t> (LSHF)</a:t>
            </a:r>
            <a:endParaRPr lang="en-GB" dirty="0"/>
          </a:p>
        </p:txBody>
      </p:sp>
      <p:pic>
        <p:nvPicPr>
          <p:cNvPr id="6" name="Picture 5" descr="eco light bulb.gif"/>
          <p:cNvPicPr>
            <a:picLocks noChangeAspect="1"/>
          </p:cNvPicPr>
          <p:nvPr/>
        </p:nvPicPr>
        <p:blipFill>
          <a:blip r:embed="rId3"/>
          <a:stretch>
            <a:fillRect/>
          </a:stretch>
        </p:blipFill>
        <p:spPr>
          <a:xfrm>
            <a:off x="1071538" y="4071942"/>
            <a:ext cx="2362200" cy="2324100"/>
          </a:xfrm>
          <a:prstGeom prst="rect">
            <a:avLst/>
          </a:prstGeom>
        </p:spPr>
      </p:pic>
      <p:pic>
        <p:nvPicPr>
          <p:cNvPr id="7" name="Picture 6" descr="lightbulbs.jpg"/>
          <p:cNvPicPr>
            <a:picLocks noChangeAspect="1"/>
          </p:cNvPicPr>
          <p:nvPr/>
        </p:nvPicPr>
        <p:blipFill>
          <a:blip r:embed="rId4" cstate="print"/>
          <a:stretch>
            <a:fillRect/>
          </a:stretch>
        </p:blipFill>
        <p:spPr>
          <a:xfrm>
            <a:off x="4143372" y="3476626"/>
            <a:ext cx="4543428" cy="3028952"/>
          </a:xfrm>
          <a:prstGeom prst="rect">
            <a:avLst/>
          </a:prstGeom>
        </p:spPr>
      </p:pic>
    </p:spTree>
    <p:extLst>
      <p:ext uri="{BB962C8B-B14F-4D97-AF65-F5344CB8AC3E}">
        <p14:creationId xmlns:p14="http://schemas.microsoft.com/office/powerpoint/2010/main" xmlns="" val="4091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Waste Water Treatment and </a:t>
            </a:r>
            <a:br>
              <a:rPr lang="en-GB" dirty="0" smtClean="0"/>
            </a:br>
            <a:r>
              <a:rPr lang="en-GB" dirty="0" smtClean="0"/>
              <a:t>Water Recycling</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929190" y="1714488"/>
            <a:ext cx="3143272" cy="2643206"/>
          </a:xfr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8662" y="1785926"/>
            <a:ext cx="2945904" cy="3682380"/>
          </a:xfrm>
          <a:prstGeom prst="rect">
            <a:avLst/>
          </a:prstGeom>
        </p:spPr>
      </p:pic>
      <p:sp>
        <p:nvSpPr>
          <p:cNvPr id="6" name="TextBox 5"/>
          <p:cNvSpPr txBox="1"/>
          <p:nvPr/>
        </p:nvSpPr>
        <p:spPr>
          <a:xfrm>
            <a:off x="928662" y="5786454"/>
            <a:ext cx="4143404" cy="646331"/>
          </a:xfrm>
          <a:prstGeom prst="rect">
            <a:avLst/>
          </a:prstGeom>
          <a:noFill/>
        </p:spPr>
        <p:txBody>
          <a:bodyPr wrap="square" rtlCol="0">
            <a:spAutoFit/>
          </a:bodyPr>
          <a:lstStyle/>
          <a:p>
            <a:r>
              <a:rPr lang="en-US" dirty="0" err="1" smtClean="0"/>
              <a:t>NEWater</a:t>
            </a:r>
            <a:r>
              <a:rPr lang="en-US" dirty="0" smtClean="0"/>
              <a:t> is treated sewage that is fit for drinking !</a:t>
            </a:r>
            <a:endParaRPr lang="bg-BG" dirty="0"/>
          </a:p>
        </p:txBody>
      </p:sp>
      <p:pic>
        <p:nvPicPr>
          <p:cNvPr id="7" name="Picture 6" descr="ZeroLiquidDischarge75.jpg"/>
          <p:cNvPicPr>
            <a:picLocks noChangeAspect="1"/>
          </p:cNvPicPr>
          <p:nvPr/>
        </p:nvPicPr>
        <p:blipFill>
          <a:blip r:embed="rId5" cstate="print"/>
          <a:stretch>
            <a:fillRect/>
          </a:stretch>
        </p:blipFill>
        <p:spPr>
          <a:xfrm>
            <a:off x="7572396" y="5000636"/>
            <a:ext cx="704088" cy="1182624"/>
          </a:xfrm>
          <a:prstGeom prst="rect">
            <a:avLst/>
          </a:prstGeom>
        </p:spPr>
      </p:pic>
      <p:pic>
        <p:nvPicPr>
          <p:cNvPr id="8" name="Picture 7" descr="ZeroDischarge225.jpg"/>
          <p:cNvPicPr>
            <a:picLocks noChangeAspect="1"/>
          </p:cNvPicPr>
          <p:nvPr/>
        </p:nvPicPr>
        <p:blipFill>
          <a:blip r:embed="rId6"/>
          <a:stretch>
            <a:fillRect/>
          </a:stretch>
        </p:blipFill>
        <p:spPr>
          <a:xfrm>
            <a:off x="5214942" y="4572008"/>
            <a:ext cx="1643054" cy="1986270"/>
          </a:xfrm>
          <a:prstGeom prst="rect">
            <a:avLst/>
          </a:prstGeom>
        </p:spPr>
      </p:pic>
    </p:spTree>
    <p:extLst>
      <p:ext uri="{BB962C8B-B14F-4D97-AF65-F5344CB8AC3E}">
        <p14:creationId xmlns:p14="http://schemas.microsoft.com/office/powerpoint/2010/main" xmlns="" val="172620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The 4 R’s</a:t>
            </a:r>
            <a:endParaRPr lang="bg-BG" dirty="0"/>
          </a:p>
        </p:txBody>
      </p:sp>
      <p:sp>
        <p:nvSpPr>
          <p:cNvPr id="3" name="Content Placeholder 2"/>
          <p:cNvSpPr>
            <a:spLocks noGrp="1"/>
          </p:cNvSpPr>
          <p:nvPr>
            <p:ph idx="1"/>
          </p:nvPr>
        </p:nvSpPr>
        <p:spPr/>
        <p:txBody>
          <a:bodyPr/>
          <a:lstStyle/>
          <a:p>
            <a:r>
              <a:rPr lang="en-US" dirty="0" smtClean="0"/>
              <a:t>Paper – cardboard – plastic – organic waste – glass - cooking oil – used light bulbs – batteries – cans – electronics </a:t>
            </a:r>
            <a:endParaRPr lang="bg-BG" dirty="0"/>
          </a:p>
        </p:txBody>
      </p:sp>
      <p:pic>
        <p:nvPicPr>
          <p:cNvPr id="5" name="Picture 4" descr="RRRR brown.gif"/>
          <p:cNvPicPr>
            <a:picLocks noChangeAspect="1"/>
          </p:cNvPicPr>
          <p:nvPr/>
        </p:nvPicPr>
        <p:blipFill>
          <a:blip r:embed="rId2"/>
          <a:stretch>
            <a:fillRect/>
          </a:stretch>
        </p:blipFill>
        <p:spPr>
          <a:xfrm>
            <a:off x="3929058" y="3929066"/>
            <a:ext cx="5010139" cy="2189670"/>
          </a:xfrm>
          <a:prstGeom prst="rect">
            <a:avLst/>
          </a:prstGeom>
        </p:spPr>
      </p:pic>
      <p:pic>
        <p:nvPicPr>
          <p:cNvPr id="6" name="Picture 5" descr="RRR.gif"/>
          <p:cNvPicPr>
            <a:picLocks noChangeAspect="1"/>
          </p:cNvPicPr>
          <p:nvPr/>
        </p:nvPicPr>
        <p:blipFill>
          <a:blip r:embed="rId3"/>
          <a:stretch>
            <a:fillRect/>
          </a:stretch>
        </p:blipFill>
        <p:spPr>
          <a:xfrm>
            <a:off x="285720" y="3429000"/>
            <a:ext cx="3460009" cy="31432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Impact Assessment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2053431"/>
            <a:ext cx="7620000" cy="3619500"/>
          </a:xfrm>
        </p:spPr>
      </p:pic>
    </p:spTree>
    <p:extLst>
      <p:ext uri="{BB962C8B-B14F-4D97-AF65-F5344CB8AC3E}">
        <p14:creationId xmlns:p14="http://schemas.microsoft.com/office/powerpoint/2010/main" xmlns="" val="3814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437</Words>
  <Application>Microsoft Office PowerPoint</Application>
  <PresentationFormat>On-screen Show (4:3)</PresentationFormat>
  <Paragraphs>53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Eco &amp; Social Responsibility Labels</vt:lpstr>
      <vt:lpstr>Low Impact Dyes/Organic Cotton</vt:lpstr>
      <vt:lpstr>Fuel Efficient Cars with Low Emissions</vt:lpstr>
      <vt:lpstr>Environmentally Friendly Detergents/ Cleaners/Paint/Jeans/Paper – Green Chemistry</vt:lpstr>
      <vt:lpstr>Eco Friendly Cosmetics</vt:lpstr>
      <vt:lpstr>Halogen Free Electrical Cables/Eco Light Bulbs</vt:lpstr>
      <vt:lpstr>Waste Water Treatment and  Water Recycling</vt:lpstr>
      <vt:lpstr>Recycling: The 4 R’s</vt:lpstr>
      <vt:lpstr>Environmental Impact Assessment</vt:lpstr>
      <vt:lpstr>Low Impact Organic Farming/Food</vt:lpstr>
      <vt:lpstr>Low Carbon Footprint Homes/Appliances/Offices</vt:lpstr>
      <vt:lpstr>Eco-Friendly/Socially Responsible Mobile Phones</vt:lpstr>
      <vt:lpstr>Bio fuels/Biomass/Renewable Power</vt:lpstr>
      <vt:lpstr>Fairtrade</vt:lpstr>
      <vt:lpstr>Standards</vt:lpstr>
      <vt:lpstr>Finally</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Environmentally Friendly Labels</dc:title>
  <dc:creator>Rami</dc:creator>
  <cp:lastModifiedBy>Rami</cp:lastModifiedBy>
  <cp:revision>56</cp:revision>
  <dcterms:created xsi:type="dcterms:W3CDTF">2015-05-08T11:00:43Z</dcterms:created>
  <dcterms:modified xsi:type="dcterms:W3CDTF">2015-05-18T10:09:34Z</dcterms:modified>
</cp:coreProperties>
</file>